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微軟正黑體" panose="020B0604030504040204" pitchFamily="34" charset="-120"/>
      <p:regular r:id="rId16"/>
      <p:bold r:id="rId17"/>
    </p:embeddedFont>
    <p:embeddedFont>
      <p:font typeface="Arimo" panose="020B0604020202020204" pitchFamily="3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949"/>
    <a:srgbClr val="FBD071"/>
    <a:srgbClr val="F9B3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4640" autoAdjust="0"/>
  </p:normalViewPr>
  <p:slideViewPr>
    <p:cSldViewPr>
      <p:cViewPr varScale="1">
        <p:scale>
          <a:sx n="71" d="100"/>
          <a:sy n="71" d="100"/>
        </p:scale>
        <p:origin x="76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jpe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roadsafety.tw/SchoolHotSpots" TargetMode="Externa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40790" y="0"/>
            <a:ext cx="212090" cy="5143500"/>
            <a:chOff x="0" y="0"/>
            <a:chExt cx="55859" cy="13546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859" cy="1354667"/>
            </a:xfrm>
            <a:custGeom>
              <a:avLst/>
              <a:gdLst/>
              <a:ahLst/>
              <a:cxnLst/>
              <a:rect l="l" t="t" r="r" b="b"/>
              <a:pathLst>
                <a:path w="55859" h="1354667">
                  <a:moveTo>
                    <a:pt x="0" y="0"/>
                  </a:moveTo>
                  <a:lnTo>
                    <a:pt x="55859" y="0"/>
                  </a:lnTo>
                  <a:lnTo>
                    <a:pt x="55859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5859" cy="1392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308410" y="2995537"/>
            <a:ext cx="12571718" cy="1360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60"/>
              </a:lnSpc>
            </a:pPr>
            <a:r>
              <a:rPr lang="en-US" sz="9600" b="1" dirty="0" err="1">
                <a:solidFill>
                  <a:srgbClr val="00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大學周遭交通事故分析</a:t>
            </a:r>
            <a:endParaRPr lang="en-US" sz="9600" b="1" dirty="0">
              <a:solidFill>
                <a:srgbClr val="00000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637577" y="5143500"/>
            <a:ext cx="5012846" cy="34124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spc="1100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組員</a:t>
            </a:r>
            <a:r>
              <a:rPr lang="en-US" sz="3200" b="1" spc="1100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：</a:t>
            </a:r>
          </a:p>
          <a:p>
            <a:pPr algn="ctr">
              <a:lnSpc>
                <a:spcPts val="4480"/>
              </a:lnSpc>
            </a:pPr>
            <a:r>
              <a:rPr lang="en-US" sz="3200" b="1" spc="1100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潘子珉D1014636</a:t>
            </a:r>
          </a:p>
          <a:p>
            <a:pPr algn="ctr">
              <a:lnSpc>
                <a:spcPts val="4480"/>
              </a:lnSpc>
            </a:pPr>
            <a:r>
              <a:rPr lang="en-US" sz="3200" b="1" spc="1100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程湘喻M1203550</a:t>
            </a:r>
          </a:p>
          <a:p>
            <a:pPr algn="ctr">
              <a:lnSpc>
                <a:spcPts val="4480"/>
              </a:lnSpc>
            </a:pPr>
            <a:r>
              <a:rPr lang="en-US" sz="3200" b="1" spc="1100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盧貫韋D0940139</a:t>
            </a:r>
          </a:p>
          <a:p>
            <a:pPr algn="ctr">
              <a:lnSpc>
                <a:spcPts val="4480"/>
              </a:lnSpc>
            </a:pPr>
            <a:r>
              <a:rPr lang="en-US" sz="3200" b="1" spc="1100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羅健珉D0940511</a:t>
            </a:r>
          </a:p>
          <a:p>
            <a:pPr algn="ctr">
              <a:lnSpc>
                <a:spcPts val="4480"/>
              </a:lnSpc>
            </a:pPr>
            <a:r>
              <a:rPr lang="en-US" sz="3200" b="1" spc="1100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邱聖築D1269957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4500955" y="1866623"/>
            <a:ext cx="2758345" cy="245871"/>
            <a:chOff x="0" y="0"/>
            <a:chExt cx="726478" cy="6475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4500955" y="9012429"/>
            <a:ext cx="2758345" cy="245871"/>
            <a:chOff x="0" y="0"/>
            <a:chExt cx="726478" cy="6475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00955" y="9012429"/>
            <a:ext cx="2758345" cy="245871"/>
            <a:chOff x="0" y="0"/>
            <a:chExt cx="726478" cy="64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712930"/>
            <a:ext cx="1856645" cy="68071"/>
            <a:chOff x="0" y="0"/>
            <a:chExt cx="488993" cy="1792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500955" y="2413635"/>
            <a:ext cx="2758345" cy="245871"/>
            <a:chOff x="0" y="0"/>
            <a:chExt cx="726478" cy="647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1237222" y="3100879"/>
            <a:ext cx="9319340" cy="6157421"/>
          </a:xfrm>
          <a:custGeom>
            <a:avLst/>
            <a:gdLst/>
            <a:ahLst/>
            <a:cxnLst/>
            <a:rect l="l" t="t" r="r" b="b"/>
            <a:pathLst>
              <a:path w="9319340" h="6157421">
                <a:moveTo>
                  <a:pt x="0" y="0"/>
                </a:moveTo>
                <a:lnTo>
                  <a:pt x="9319340" y="0"/>
                </a:lnTo>
                <a:lnTo>
                  <a:pt x="9319340" y="6157421"/>
                </a:lnTo>
                <a:lnTo>
                  <a:pt x="0" y="61574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115" t="-15823" r="-8252" b="-11044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4830091" y="2057400"/>
            <a:ext cx="2758345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肇事原因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0749816" y="4487326"/>
            <a:ext cx="6532650" cy="28492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從右邊圖表可以看出車禍的肇事原因，當中</a:t>
            </a:r>
            <a:r>
              <a:rPr lang="en-US" sz="3200" b="1" dirty="0" err="1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逢甲大學發生車禍件數位居第一</a:t>
            </a:r>
            <a:r>
              <a:rPr lang="en-US" sz="3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，最多是</a:t>
            </a:r>
            <a:r>
              <a:rPr lang="en-US" sz="3200" b="1" dirty="0" err="1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未依規定讓車</a:t>
            </a:r>
            <a:r>
              <a:rPr lang="en-US" sz="3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而導致車禍，其次則是未注意前車狀況</a:t>
            </a:r>
            <a:endParaRPr lang="en-US" sz="3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0546B59E-C494-2652-AE00-93E33657F1F5}"/>
              </a:ext>
            </a:extLst>
          </p:cNvPr>
          <p:cNvSpPr txBox="1"/>
          <p:nvPr/>
        </p:nvSpPr>
        <p:spPr>
          <a:xfrm>
            <a:off x="1028700" y="551497"/>
            <a:ext cx="3489971" cy="91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結果分析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00955" y="9012429"/>
            <a:ext cx="2758345" cy="245871"/>
            <a:chOff x="0" y="0"/>
            <a:chExt cx="726478" cy="64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712930"/>
            <a:ext cx="1856645" cy="68071"/>
            <a:chOff x="0" y="0"/>
            <a:chExt cx="488993" cy="1792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500955" y="2413635"/>
            <a:ext cx="2758345" cy="245871"/>
            <a:chOff x="0" y="0"/>
            <a:chExt cx="726478" cy="647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148713" y="2191026"/>
            <a:ext cx="2263391" cy="6910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死傷</a:t>
            </a:r>
            <a:r>
              <a:rPr lang="zh-TW" alt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件數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917959" y="3235387"/>
            <a:ext cx="8724900" cy="6229671"/>
          </a:xfrm>
          <a:custGeom>
            <a:avLst/>
            <a:gdLst/>
            <a:ahLst/>
            <a:cxnLst/>
            <a:rect l="l" t="t" r="r" b="b"/>
            <a:pathLst>
              <a:path w="7436618" h="5670871">
                <a:moveTo>
                  <a:pt x="0" y="0"/>
                </a:moveTo>
                <a:lnTo>
                  <a:pt x="7436618" y="0"/>
                </a:lnTo>
                <a:lnTo>
                  <a:pt x="7436618" y="5670871"/>
                </a:lnTo>
                <a:lnTo>
                  <a:pt x="0" y="56708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479" t="-17586" r="-9114" b="-12483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9910567" y="4529137"/>
            <a:ext cx="7348733" cy="2864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經圖表指出，</a:t>
            </a:r>
            <a:r>
              <a:rPr lang="en-US" sz="3200" b="1" dirty="0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逢甲大學</a:t>
            </a:r>
            <a:r>
              <a:rPr lang="en-US" sz="3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周遭的交通事故</a:t>
            </a:r>
            <a:r>
              <a:rPr lang="en-US" sz="3200" b="1" dirty="0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死傷件數最多</a:t>
            </a:r>
            <a:r>
              <a:rPr lang="en-US" sz="3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，將近是鄰校僑光科大周遭的一倍。由此可知逢甲大學周遭包含夜市等交通管制、限速等，還須待加強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06F4B932-3C31-D8B4-DA07-B040D39FA217}"/>
              </a:ext>
            </a:extLst>
          </p:cNvPr>
          <p:cNvSpPr txBox="1"/>
          <p:nvPr/>
        </p:nvSpPr>
        <p:spPr>
          <a:xfrm>
            <a:off x="1028700" y="551497"/>
            <a:ext cx="3489971" cy="91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結果分析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: 圓角 37">
            <a:extLst>
              <a:ext uri="{FF2B5EF4-FFF2-40B4-BE49-F238E27FC236}">
                <a16:creationId xmlns:a16="http://schemas.microsoft.com/office/drawing/2014/main" id="{AE12847E-9F32-F2DC-937B-F514998EEF69}"/>
              </a:ext>
            </a:extLst>
          </p:cNvPr>
          <p:cNvSpPr/>
          <p:nvPr/>
        </p:nvSpPr>
        <p:spPr>
          <a:xfrm>
            <a:off x="3589761" y="4140746"/>
            <a:ext cx="5444622" cy="1190073"/>
          </a:xfrm>
          <a:prstGeom prst="roundRect">
            <a:avLst/>
          </a:prstGeom>
          <a:solidFill>
            <a:srgbClr val="FDF9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: 圓角 36">
            <a:extLst>
              <a:ext uri="{FF2B5EF4-FFF2-40B4-BE49-F238E27FC236}">
                <a16:creationId xmlns:a16="http://schemas.microsoft.com/office/drawing/2014/main" id="{6433E7BA-DB95-16CD-84FD-1D80DBCD25D2}"/>
              </a:ext>
            </a:extLst>
          </p:cNvPr>
          <p:cNvSpPr/>
          <p:nvPr/>
        </p:nvSpPr>
        <p:spPr>
          <a:xfrm>
            <a:off x="1019175" y="2233786"/>
            <a:ext cx="5135764" cy="1190073"/>
          </a:xfrm>
          <a:prstGeom prst="roundRect">
            <a:avLst/>
          </a:prstGeom>
          <a:solidFill>
            <a:srgbClr val="FDF9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grpSp>
        <p:nvGrpSpPr>
          <p:cNvPr id="2" name="Group 2"/>
          <p:cNvGrpSpPr/>
          <p:nvPr/>
        </p:nvGrpSpPr>
        <p:grpSpPr>
          <a:xfrm>
            <a:off x="14510480" y="9217351"/>
            <a:ext cx="2758345" cy="245871"/>
            <a:chOff x="0" y="0"/>
            <a:chExt cx="726478" cy="64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712930"/>
            <a:ext cx="1856645" cy="68071"/>
            <a:chOff x="0" y="0"/>
            <a:chExt cx="488993" cy="1792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500955" y="2413635"/>
            <a:ext cx="2758345" cy="245871"/>
            <a:chOff x="0" y="0"/>
            <a:chExt cx="726478" cy="647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510480" y="9217351"/>
            <a:ext cx="2758345" cy="245871"/>
            <a:chOff x="0" y="0"/>
            <a:chExt cx="726478" cy="6475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4510480" y="2413635"/>
            <a:ext cx="2758345" cy="245871"/>
            <a:chOff x="0" y="0"/>
            <a:chExt cx="726478" cy="6475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4510480" y="2413635"/>
            <a:ext cx="2758345" cy="245871"/>
            <a:chOff x="0" y="0"/>
            <a:chExt cx="726478" cy="6475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5A0B931A-4EF0-0206-F8D9-E2564A634196}"/>
              </a:ext>
            </a:extLst>
          </p:cNvPr>
          <p:cNvGrpSpPr/>
          <p:nvPr/>
        </p:nvGrpSpPr>
        <p:grpSpPr>
          <a:xfrm>
            <a:off x="1554570" y="3658674"/>
            <a:ext cx="1706606" cy="1660544"/>
            <a:chOff x="2232748" y="3794758"/>
            <a:chExt cx="1881731" cy="2056940"/>
          </a:xfrm>
        </p:grpSpPr>
        <p:grpSp>
          <p:nvGrpSpPr>
            <p:cNvPr id="20" name="Group 20"/>
            <p:cNvGrpSpPr/>
            <p:nvPr/>
          </p:nvGrpSpPr>
          <p:grpSpPr>
            <a:xfrm rot="-5400000">
              <a:off x="2687887" y="4425107"/>
              <a:ext cx="1374461" cy="1478722"/>
              <a:chOff x="0" y="0"/>
              <a:chExt cx="812800" cy="874456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874456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74456">
                    <a:moveTo>
                      <a:pt x="406400" y="874456"/>
                    </a:moveTo>
                    <a:lnTo>
                      <a:pt x="0" y="468056"/>
                    </a:lnTo>
                    <a:lnTo>
                      <a:pt x="203200" y="468056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609600" y="468056"/>
                    </a:lnTo>
                    <a:lnTo>
                      <a:pt x="812800" y="468056"/>
                    </a:lnTo>
                    <a:lnTo>
                      <a:pt x="406400" y="874456"/>
                    </a:lnTo>
                    <a:close/>
                  </a:path>
                </a:pathLst>
              </a:custGeom>
              <a:solidFill>
                <a:srgbClr val="F9B314"/>
              </a:solidFill>
            </p:spPr>
            <p:txBody>
              <a:bodyPr/>
              <a:lstStyle/>
              <a:p>
                <a:endParaRPr lang="zh-TW" altLang="en-US"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2" name="TextBox 22"/>
              <p:cNvSpPr txBox="1"/>
              <p:nvPr/>
            </p:nvSpPr>
            <p:spPr>
              <a:xfrm>
                <a:off x="203200" y="-38100"/>
                <a:ext cx="406400" cy="81095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>
              <a:off x="2232748" y="3794758"/>
              <a:ext cx="514668" cy="1721141"/>
              <a:chOff x="0" y="0"/>
              <a:chExt cx="135550" cy="453305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135550" cy="453305"/>
              </a:xfrm>
              <a:custGeom>
                <a:avLst/>
                <a:gdLst/>
                <a:ahLst/>
                <a:cxnLst/>
                <a:rect l="l" t="t" r="r" b="b"/>
                <a:pathLst>
                  <a:path w="135550" h="453305">
                    <a:moveTo>
                      <a:pt x="0" y="0"/>
                    </a:moveTo>
                    <a:lnTo>
                      <a:pt x="135550" y="0"/>
                    </a:lnTo>
                    <a:lnTo>
                      <a:pt x="135550" y="453305"/>
                    </a:lnTo>
                    <a:lnTo>
                      <a:pt x="0" y="453305"/>
                    </a:lnTo>
                    <a:close/>
                  </a:path>
                </a:pathLst>
              </a:custGeom>
              <a:solidFill>
                <a:srgbClr val="F9B314"/>
              </a:solidFill>
            </p:spPr>
            <p:txBody>
              <a:bodyPr/>
              <a:lstStyle/>
              <a:p>
                <a:endParaRPr lang="zh-TW" altLang="en-US"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135550" cy="49140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</p:grpSp>
      <p:sp>
        <p:nvSpPr>
          <p:cNvPr id="29" name="TextBox 29"/>
          <p:cNvSpPr txBox="1"/>
          <p:nvPr/>
        </p:nvSpPr>
        <p:spPr>
          <a:xfrm>
            <a:off x="1028700" y="551497"/>
            <a:ext cx="3489971" cy="91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程式應用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3589761" y="4282457"/>
            <a:ext cx="5444622" cy="831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提供使用者查詢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224857" y="2383810"/>
            <a:ext cx="4724400" cy="8111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新增一個網頁</a:t>
            </a:r>
            <a:r>
              <a:rPr lang="zh-TW" alt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平台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pic>
        <p:nvPicPr>
          <p:cNvPr id="40" name="圖片 39" descr="一張含有 表情符號, 微笑的, 卡通, 美工圖案 的圖片&#10;&#10;自動產生的描述">
            <a:extLst>
              <a:ext uri="{FF2B5EF4-FFF2-40B4-BE49-F238E27FC236}">
                <a16:creationId xmlns:a16="http://schemas.microsoft.com/office/drawing/2014/main" id="{29D9F8E6-4346-A21F-F78F-C4555216B6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4542" y="946713"/>
            <a:ext cx="3425585" cy="3425585"/>
          </a:xfrm>
          <a:prstGeom prst="rect">
            <a:avLst/>
          </a:prstGeom>
        </p:spPr>
      </p:pic>
      <p:sp>
        <p:nvSpPr>
          <p:cNvPr id="42" name="矩形: 圓角 41">
            <a:extLst>
              <a:ext uri="{FF2B5EF4-FFF2-40B4-BE49-F238E27FC236}">
                <a16:creationId xmlns:a16="http://schemas.microsoft.com/office/drawing/2014/main" id="{DDCD4672-7AA8-00B6-072C-142A6D77E3C2}"/>
              </a:ext>
            </a:extLst>
          </p:cNvPr>
          <p:cNvSpPr/>
          <p:nvPr/>
        </p:nvSpPr>
        <p:spPr>
          <a:xfrm>
            <a:off x="6359536" y="6151432"/>
            <a:ext cx="6353336" cy="1190073"/>
          </a:xfrm>
          <a:prstGeom prst="roundRect">
            <a:avLst/>
          </a:prstGeom>
          <a:solidFill>
            <a:srgbClr val="FDF9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TextBox 31">
            <a:extLst>
              <a:ext uri="{FF2B5EF4-FFF2-40B4-BE49-F238E27FC236}">
                <a16:creationId xmlns:a16="http://schemas.microsoft.com/office/drawing/2014/main" id="{CF463D59-2D60-87F5-C0DA-481381FC2684}"/>
              </a:ext>
            </a:extLst>
          </p:cNvPr>
          <p:cNvSpPr txBox="1"/>
          <p:nvPr/>
        </p:nvSpPr>
        <p:spPr>
          <a:xfrm>
            <a:off x="6312072" y="6301890"/>
            <a:ext cx="6353337" cy="831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zh-TW" alt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依條件爬取相應資料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5159B329-C2B2-E454-9AF8-65CFA4E9A63E}"/>
              </a:ext>
            </a:extLst>
          </p:cNvPr>
          <p:cNvGrpSpPr/>
          <p:nvPr/>
        </p:nvGrpSpPr>
        <p:grpSpPr>
          <a:xfrm>
            <a:off x="4206556" y="5739921"/>
            <a:ext cx="1706606" cy="1660544"/>
            <a:chOff x="2232748" y="3794758"/>
            <a:chExt cx="1881731" cy="2056940"/>
          </a:xfrm>
        </p:grpSpPr>
        <p:grpSp>
          <p:nvGrpSpPr>
            <p:cNvPr id="46" name="Group 20">
              <a:extLst>
                <a:ext uri="{FF2B5EF4-FFF2-40B4-BE49-F238E27FC236}">
                  <a16:creationId xmlns:a16="http://schemas.microsoft.com/office/drawing/2014/main" id="{6431E84E-06E9-0425-2733-FC20D5F31E3B}"/>
                </a:ext>
              </a:extLst>
            </p:cNvPr>
            <p:cNvGrpSpPr/>
            <p:nvPr/>
          </p:nvGrpSpPr>
          <p:grpSpPr>
            <a:xfrm rot="-5400000">
              <a:off x="2687887" y="4425107"/>
              <a:ext cx="1374461" cy="1478722"/>
              <a:chOff x="0" y="0"/>
              <a:chExt cx="812800" cy="874456"/>
            </a:xfrm>
          </p:grpSpPr>
          <p:sp>
            <p:nvSpPr>
              <p:cNvPr id="50" name="Freeform 21">
                <a:extLst>
                  <a:ext uri="{FF2B5EF4-FFF2-40B4-BE49-F238E27FC236}">
                    <a16:creationId xmlns:a16="http://schemas.microsoft.com/office/drawing/2014/main" id="{36E257E7-0AE2-105B-9520-6A0D80F1439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74456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74456">
                    <a:moveTo>
                      <a:pt x="406400" y="874456"/>
                    </a:moveTo>
                    <a:lnTo>
                      <a:pt x="0" y="468056"/>
                    </a:lnTo>
                    <a:lnTo>
                      <a:pt x="203200" y="468056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609600" y="468056"/>
                    </a:lnTo>
                    <a:lnTo>
                      <a:pt x="812800" y="468056"/>
                    </a:lnTo>
                    <a:lnTo>
                      <a:pt x="406400" y="874456"/>
                    </a:lnTo>
                    <a:close/>
                  </a:path>
                </a:pathLst>
              </a:custGeom>
              <a:solidFill>
                <a:srgbClr val="F9B314"/>
              </a:solidFill>
            </p:spPr>
            <p:txBody>
              <a:bodyPr/>
              <a:lstStyle/>
              <a:p>
                <a:endParaRPr lang="zh-TW" altLang="en-US"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51" name="TextBox 22">
                <a:extLst>
                  <a:ext uri="{FF2B5EF4-FFF2-40B4-BE49-F238E27FC236}">
                    <a16:creationId xmlns:a16="http://schemas.microsoft.com/office/drawing/2014/main" id="{DDEF9F4B-90B9-5CD4-408A-4A6398993E6A}"/>
                  </a:ext>
                </a:extLst>
              </p:cNvPr>
              <p:cNvSpPr txBox="1"/>
              <p:nvPr/>
            </p:nvSpPr>
            <p:spPr>
              <a:xfrm>
                <a:off x="203200" y="-38100"/>
                <a:ext cx="406400" cy="81095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47" name="Group 26">
              <a:extLst>
                <a:ext uri="{FF2B5EF4-FFF2-40B4-BE49-F238E27FC236}">
                  <a16:creationId xmlns:a16="http://schemas.microsoft.com/office/drawing/2014/main" id="{9E3B9618-A2CE-8645-E7E5-81E895C381EF}"/>
                </a:ext>
              </a:extLst>
            </p:cNvPr>
            <p:cNvGrpSpPr/>
            <p:nvPr/>
          </p:nvGrpSpPr>
          <p:grpSpPr>
            <a:xfrm>
              <a:off x="2232748" y="3794758"/>
              <a:ext cx="514668" cy="1721141"/>
              <a:chOff x="0" y="0"/>
              <a:chExt cx="135550" cy="453305"/>
            </a:xfrm>
          </p:grpSpPr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21F4EFB1-CB1D-9E36-B4F0-B2E9F8689FAC}"/>
                  </a:ext>
                </a:extLst>
              </p:cNvPr>
              <p:cNvSpPr/>
              <p:nvPr/>
            </p:nvSpPr>
            <p:spPr>
              <a:xfrm>
                <a:off x="0" y="0"/>
                <a:ext cx="135550" cy="453305"/>
              </a:xfrm>
              <a:custGeom>
                <a:avLst/>
                <a:gdLst/>
                <a:ahLst/>
                <a:cxnLst/>
                <a:rect l="l" t="t" r="r" b="b"/>
                <a:pathLst>
                  <a:path w="135550" h="453305">
                    <a:moveTo>
                      <a:pt x="0" y="0"/>
                    </a:moveTo>
                    <a:lnTo>
                      <a:pt x="135550" y="0"/>
                    </a:lnTo>
                    <a:lnTo>
                      <a:pt x="135550" y="453305"/>
                    </a:lnTo>
                    <a:lnTo>
                      <a:pt x="0" y="453305"/>
                    </a:lnTo>
                    <a:close/>
                  </a:path>
                </a:pathLst>
              </a:custGeom>
              <a:solidFill>
                <a:srgbClr val="F9B314"/>
              </a:solidFill>
            </p:spPr>
            <p:txBody>
              <a:bodyPr/>
              <a:lstStyle/>
              <a:p>
                <a:endParaRPr lang="zh-TW" altLang="en-US"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49" name="TextBox 28">
                <a:extLst>
                  <a:ext uri="{FF2B5EF4-FFF2-40B4-BE49-F238E27FC236}">
                    <a16:creationId xmlns:a16="http://schemas.microsoft.com/office/drawing/2014/main" id="{6421F28F-AFA1-49D6-680D-5409666AA659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35550" cy="49140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</p:grp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43B6B1F4-56F5-3A5B-CCD6-27AD58FB7A95}"/>
              </a:ext>
            </a:extLst>
          </p:cNvPr>
          <p:cNvGrpSpPr/>
          <p:nvPr/>
        </p:nvGrpSpPr>
        <p:grpSpPr>
          <a:xfrm>
            <a:off x="6943725" y="7815606"/>
            <a:ext cx="1706606" cy="1660544"/>
            <a:chOff x="2232748" y="3794758"/>
            <a:chExt cx="1881731" cy="2056940"/>
          </a:xfrm>
        </p:grpSpPr>
        <p:grpSp>
          <p:nvGrpSpPr>
            <p:cNvPr id="53" name="Group 20">
              <a:extLst>
                <a:ext uri="{FF2B5EF4-FFF2-40B4-BE49-F238E27FC236}">
                  <a16:creationId xmlns:a16="http://schemas.microsoft.com/office/drawing/2014/main" id="{E0947551-E777-F8C2-2C08-5DDE727798B3}"/>
                </a:ext>
              </a:extLst>
            </p:cNvPr>
            <p:cNvGrpSpPr/>
            <p:nvPr/>
          </p:nvGrpSpPr>
          <p:grpSpPr>
            <a:xfrm rot="-5400000">
              <a:off x="2687887" y="4425107"/>
              <a:ext cx="1374461" cy="1478722"/>
              <a:chOff x="0" y="0"/>
              <a:chExt cx="812800" cy="874456"/>
            </a:xfrm>
          </p:grpSpPr>
          <p:sp>
            <p:nvSpPr>
              <p:cNvPr id="57" name="Freeform 21">
                <a:extLst>
                  <a:ext uri="{FF2B5EF4-FFF2-40B4-BE49-F238E27FC236}">
                    <a16:creationId xmlns:a16="http://schemas.microsoft.com/office/drawing/2014/main" id="{C4274327-D88F-3CAF-CB82-91DE4F88B21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74456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74456">
                    <a:moveTo>
                      <a:pt x="406400" y="874456"/>
                    </a:moveTo>
                    <a:lnTo>
                      <a:pt x="0" y="468056"/>
                    </a:lnTo>
                    <a:lnTo>
                      <a:pt x="203200" y="468056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609600" y="468056"/>
                    </a:lnTo>
                    <a:lnTo>
                      <a:pt x="812800" y="468056"/>
                    </a:lnTo>
                    <a:lnTo>
                      <a:pt x="406400" y="874456"/>
                    </a:lnTo>
                    <a:close/>
                  </a:path>
                </a:pathLst>
              </a:custGeom>
              <a:solidFill>
                <a:srgbClr val="F9B314"/>
              </a:solidFill>
            </p:spPr>
            <p:txBody>
              <a:bodyPr/>
              <a:lstStyle/>
              <a:p>
                <a:endParaRPr lang="zh-TW" altLang="en-US"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58" name="TextBox 22">
                <a:extLst>
                  <a:ext uri="{FF2B5EF4-FFF2-40B4-BE49-F238E27FC236}">
                    <a16:creationId xmlns:a16="http://schemas.microsoft.com/office/drawing/2014/main" id="{95BF8DC0-705D-13F4-0D99-4009EECC6604}"/>
                  </a:ext>
                </a:extLst>
              </p:cNvPr>
              <p:cNvSpPr txBox="1"/>
              <p:nvPr/>
            </p:nvSpPr>
            <p:spPr>
              <a:xfrm>
                <a:off x="203200" y="-38100"/>
                <a:ext cx="406400" cy="81095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54" name="Group 26">
              <a:extLst>
                <a:ext uri="{FF2B5EF4-FFF2-40B4-BE49-F238E27FC236}">
                  <a16:creationId xmlns:a16="http://schemas.microsoft.com/office/drawing/2014/main" id="{757C3DA6-7DC5-1F1D-7EBC-8DD440C6B3CC}"/>
                </a:ext>
              </a:extLst>
            </p:cNvPr>
            <p:cNvGrpSpPr/>
            <p:nvPr/>
          </p:nvGrpSpPr>
          <p:grpSpPr>
            <a:xfrm>
              <a:off x="2232748" y="3794758"/>
              <a:ext cx="514668" cy="1721141"/>
              <a:chOff x="0" y="0"/>
              <a:chExt cx="135550" cy="453305"/>
            </a:xfrm>
          </p:grpSpPr>
          <p:sp>
            <p:nvSpPr>
              <p:cNvPr id="55" name="Freeform 27">
                <a:extLst>
                  <a:ext uri="{FF2B5EF4-FFF2-40B4-BE49-F238E27FC236}">
                    <a16:creationId xmlns:a16="http://schemas.microsoft.com/office/drawing/2014/main" id="{FBFCA27C-CC16-CDAB-7E95-26CC1870D793}"/>
                  </a:ext>
                </a:extLst>
              </p:cNvPr>
              <p:cNvSpPr/>
              <p:nvPr/>
            </p:nvSpPr>
            <p:spPr>
              <a:xfrm>
                <a:off x="0" y="0"/>
                <a:ext cx="135550" cy="453305"/>
              </a:xfrm>
              <a:custGeom>
                <a:avLst/>
                <a:gdLst/>
                <a:ahLst/>
                <a:cxnLst/>
                <a:rect l="l" t="t" r="r" b="b"/>
                <a:pathLst>
                  <a:path w="135550" h="453305">
                    <a:moveTo>
                      <a:pt x="0" y="0"/>
                    </a:moveTo>
                    <a:lnTo>
                      <a:pt x="135550" y="0"/>
                    </a:lnTo>
                    <a:lnTo>
                      <a:pt x="135550" y="453305"/>
                    </a:lnTo>
                    <a:lnTo>
                      <a:pt x="0" y="453305"/>
                    </a:lnTo>
                    <a:close/>
                  </a:path>
                </a:pathLst>
              </a:custGeom>
              <a:solidFill>
                <a:srgbClr val="F9B314"/>
              </a:solidFill>
            </p:spPr>
            <p:txBody>
              <a:bodyPr/>
              <a:lstStyle/>
              <a:p>
                <a:endParaRPr lang="zh-TW" altLang="en-US"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56" name="TextBox 28">
                <a:extLst>
                  <a:ext uri="{FF2B5EF4-FFF2-40B4-BE49-F238E27FC236}">
                    <a16:creationId xmlns:a16="http://schemas.microsoft.com/office/drawing/2014/main" id="{F5CE134B-98F7-E2DD-7A0A-0B83E8738CFF}"/>
                  </a:ext>
                </a:extLst>
              </p:cNvPr>
              <p:cNvSpPr txBox="1"/>
              <p:nvPr/>
            </p:nvSpPr>
            <p:spPr>
              <a:xfrm>
                <a:off x="0" y="-38100"/>
                <a:ext cx="135550" cy="49140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 b="1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</p:grpSp>
      <p:sp>
        <p:nvSpPr>
          <p:cNvPr id="65" name="矩形: 圓角 64">
            <a:extLst>
              <a:ext uri="{FF2B5EF4-FFF2-40B4-BE49-F238E27FC236}">
                <a16:creationId xmlns:a16="http://schemas.microsoft.com/office/drawing/2014/main" id="{136E237B-1B61-9873-E583-AE50DE74B46A}"/>
              </a:ext>
            </a:extLst>
          </p:cNvPr>
          <p:cNvSpPr/>
          <p:nvPr/>
        </p:nvSpPr>
        <p:spPr>
          <a:xfrm>
            <a:off x="9133483" y="8349349"/>
            <a:ext cx="8173442" cy="1190073"/>
          </a:xfrm>
          <a:prstGeom prst="roundRect">
            <a:avLst/>
          </a:prstGeom>
          <a:solidFill>
            <a:srgbClr val="FDF9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TextBox 31">
            <a:extLst>
              <a:ext uri="{FF2B5EF4-FFF2-40B4-BE49-F238E27FC236}">
                <a16:creationId xmlns:a16="http://schemas.microsoft.com/office/drawing/2014/main" id="{20D43846-41D5-EF58-3269-E312F9CD379D}"/>
              </a:ext>
            </a:extLst>
          </p:cNvPr>
          <p:cNvSpPr txBox="1"/>
          <p:nvPr/>
        </p:nvSpPr>
        <p:spPr>
          <a:xfrm>
            <a:off x="9525000" y="8646074"/>
            <a:ext cx="7508371" cy="646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zh-TW" alt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輸出檔案及圖表 供檢視及下載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2519664" y="1359746"/>
            <a:ext cx="15260940" cy="858427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07396" y="1504408"/>
            <a:ext cx="1856645" cy="68071"/>
            <a:chOff x="0" y="0"/>
            <a:chExt cx="488993" cy="1792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07396" y="342975"/>
            <a:ext cx="3489971" cy="91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演示</a:t>
            </a:r>
            <a:r>
              <a:rPr lang="zh-TW" altLang="en-US" sz="5599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影片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40790" y="0"/>
            <a:ext cx="212090" cy="5143500"/>
            <a:chOff x="0" y="0"/>
            <a:chExt cx="55859" cy="13546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859" cy="1354667"/>
            </a:xfrm>
            <a:custGeom>
              <a:avLst/>
              <a:gdLst/>
              <a:ahLst/>
              <a:cxnLst/>
              <a:rect l="l" t="t" r="r" b="b"/>
              <a:pathLst>
                <a:path w="55859" h="1354667">
                  <a:moveTo>
                    <a:pt x="0" y="0"/>
                  </a:moveTo>
                  <a:lnTo>
                    <a:pt x="55859" y="0"/>
                  </a:lnTo>
                  <a:lnTo>
                    <a:pt x="55859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5859" cy="1392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500955" y="1866623"/>
            <a:ext cx="2758345" cy="245871"/>
            <a:chOff x="0" y="0"/>
            <a:chExt cx="726478" cy="6475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794627" y="4105507"/>
            <a:ext cx="9288593" cy="1360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60"/>
              </a:lnSpc>
            </a:pPr>
            <a:r>
              <a:rPr lang="en-US" sz="9600" dirty="0">
                <a:solidFill>
                  <a:srgbClr val="1211C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4500955" y="9012429"/>
            <a:ext cx="2758345" cy="245871"/>
            <a:chOff x="0" y="0"/>
            <a:chExt cx="726478" cy="6475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10480" y="2413635"/>
            <a:ext cx="2758345" cy="245871"/>
            <a:chOff x="0" y="0"/>
            <a:chExt cx="726478" cy="64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3196777"/>
            <a:ext cx="5922266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80" lvl="1" indent="-453390">
              <a:lnSpc>
                <a:spcPts val="3947"/>
              </a:lnSpc>
              <a:buFont typeface="Arial"/>
              <a:buChar char="•"/>
            </a:pPr>
            <a:r>
              <a:rPr lang="en-US" sz="4200" b="1" dirty="0" err="1">
                <a:solidFill>
                  <a:srgbClr val="00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研究動機與目的</a:t>
            </a:r>
            <a:endParaRPr lang="en-US" sz="4200" b="1" dirty="0">
              <a:solidFill>
                <a:srgbClr val="00000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4427832"/>
            <a:ext cx="5922266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80" lvl="1" indent="-453390">
              <a:lnSpc>
                <a:spcPts val="3947"/>
              </a:lnSpc>
              <a:buFont typeface="Arial"/>
              <a:buChar char="•"/>
            </a:pPr>
            <a:r>
              <a:rPr lang="en-US" sz="4200" b="1" dirty="0" err="1">
                <a:solidFill>
                  <a:srgbClr val="00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程式運行</a:t>
            </a:r>
            <a:endParaRPr lang="en-US" sz="4200" b="1" dirty="0">
              <a:solidFill>
                <a:srgbClr val="00000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6714975"/>
            <a:ext cx="3310571" cy="67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70" lvl="1" indent="-453385">
              <a:lnSpc>
                <a:spcPts val="5879"/>
              </a:lnSpc>
              <a:buFont typeface="Arial"/>
              <a:buChar char="•"/>
            </a:pPr>
            <a:r>
              <a:rPr lang="en-US" sz="4199" b="1" dirty="0" err="1">
                <a:solidFill>
                  <a:srgbClr val="00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程式應用</a:t>
            </a:r>
            <a:endParaRPr lang="en-US" sz="4199" b="1" dirty="0">
              <a:solidFill>
                <a:srgbClr val="00000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5661891"/>
            <a:ext cx="5922266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80" lvl="1" indent="-453390">
              <a:lnSpc>
                <a:spcPts val="3947"/>
              </a:lnSpc>
              <a:buFont typeface="Arial"/>
              <a:buChar char="•"/>
            </a:pPr>
            <a:r>
              <a:rPr lang="en-US" sz="4200" b="1" dirty="0" err="1">
                <a:solidFill>
                  <a:srgbClr val="00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結果分析</a:t>
            </a:r>
            <a:endParaRPr lang="en-US" sz="4200" b="1" dirty="0">
              <a:solidFill>
                <a:srgbClr val="00000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4500955" y="9012429"/>
            <a:ext cx="2758345" cy="245871"/>
            <a:chOff x="0" y="0"/>
            <a:chExt cx="726478" cy="6475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7951321"/>
            <a:ext cx="3310571" cy="691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70" lvl="1" indent="-453385">
              <a:lnSpc>
                <a:spcPts val="5879"/>
              </a:lnSpc>
              <a:buFont typeface="Arial"/>
              <a:buChar char="•"/>
            </a:pPr>
            <a:r>
              <a:rPr lang="en-US" sz="4199" b="1" dirty="0" err="1">
                <a:solidFill>
                  <a:srgbClr val="00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演示</a:t>
            </a:r>
            <a:r>
              <a:rPr lang="zh-TW" altLang="en-US" sz="4199" b="1" dirty="0">
                <a:solidFill>
                  <a:srgbClr val="00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影片</a:t>
            </a:r>
            <a:endParaRPr lang="en-US" sz="4199" b="1" dirty="0">
              <a:solidFill>
                <a:srgbClr val="00000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028700" y="1749160"/>
            <a:ext cx="1856645" cy="68071"/>
            <a:chOff x="0" y="0"/>
            <a:chExt cx="488993" cy="1792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28700" y="551497"/>
            <a:ext cx="5995179" cy="91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目錄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00955" y="2413635"/>
            <a:ext cx="2758345" cy="245871"/>
            <a:chOff x="0" y="0"/>
            <a:chExt cx="726478" cy="64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500955" y="9012429"/>
            <a:ext cx="2758345" cy="245871"/>
            <a:chOff x="0" y="0"/>
            <a:chExt cx="726478" cy="6475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1749160"/>
            <a:ext cx="1856645" cy="68071"/>
            <a:chOff x="0" y="0"/>
            <a:chExt cx="488993" cy="1792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13249826" y="5940750"/>
            <a:ext cx="4307856" cy="3026269"/>
          </a:xfrm>
          <a:custGeom>
            <a:avLst/>
            <a:gdLst/>
            <a:ahLst/>
            <a:cxnLst/>
            <a:rect l="l" t="t" r="r" b="b"/>
            <a:pathLst>
              <a:path w="4307856" h="3026269">
                <a:moveTo>
                  <a:pt x="0" y="0"/>
                </a:moveTo>
                <a:lnTo>
                  <a:pt x="4307855" y="0"/>
                </a:lnTo>
                <a:lnTo>
                  <a:pt x="4307855" y="3026268"/>
                </a:lnTo>
                <a:lnTo>
                  <a:pt x="0" y="30262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1028700" y="2641346"/>
            <a:ext cx="10338269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47"/>
              </a:lnSpc>
            </a:pPr>
            <a:r>
              <a:rPr lang="en-US" sz="4200" b="1" dirty="0">
                <a:solidFill>
                  <a:srgbClr val="1211CA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調查校園500公尺內車禍發生率最高的路段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3507105"/>
            <a:ext cx="11253919" cy="2640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 b="1" dirty="0">
                <a:solidFill>
                  <a:srgbClr val="2D262A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經交通部統計112年1-9月“台中市”的交通事故中，每十萬人會有高達2489人死傷。尤其在校區附近常是學生發生車禍的地點，學生是未來的棟樑，如果能統計出車禍率最高的路段，能提供給各學校的行政單位，提醒學生在該路段更需要減速慢行、注意車況，以減少車禍發生。</a:t>
            </a:r>
          </a:p>
          <a:p>
            <a:pPr>
              <a:lnSpc>
                <a:spcPts val="4199"/>
              </a:lnSpc>
            </a:pPr>
            <a:endParaRPr lang="en-US" sz="2799" b="1" dirty="0">
              <a:solidFill>
                <a:srgbClr val="2D262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028700" y="551497"/>
            <a:ext cx="5995179" cy="91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研究動機與目的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28700" y="7387209"/>
            <a:ext cx="10747617" cy="1024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 b="1" dirty="0" err="1">
                <a:solidFill>
                  <a:srgbClr val="00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將調查結果對當地居民及學生做宣導，提高當地交通安全意識，並減少學生在上下學時段發生車禍的機率</a:t>
            </a:r>
            <a:endParaRPr lang="en-US" sz="2799" b="1" dirty="0">
              <a:solidFill>
                <a:srgbClr val="00000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28700" y="6477000"/>
            <a:ext cx="10338269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47"/>
              </a:lnSpc>
            </a:pPr>
            <a:r>
              <a:rPr lang="en-US" sz="4200" b="1" dirty="0" err="1">
                <a:solidFill>
                  <a:srgbClr val="1211CA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提供平台分析事故，減少發生車禍的機率</a:t>
            </a:r>
            <a:endParaRPr lang="en-US" sz="4200" b="1" dirty="0">
              <a:solidFill>
                <a:srgbClr val="1211CA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00955" y="9012429"/>
            <a:ext cx="2758345" cy="245871"/>
            <a:chOff x="0" y="0"/>
            <a:chExt cx="726478" cy="64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510480" y="2413635"/>
            <a:ext cx="2758345" cy="245871"/>
            <a:chOff x="0" y="0"/>
            <a:chExt cx="726478" cy="6475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510480" y="2413635"/>
            <a:ext cx="2758345" cy="245871"/>
            <a:chOff x="0" y="0"/>
            <a:chExt cx="726478" cy="647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968152" y="3276407"/>
            <a:ext cx="727201" cy="72720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203200" y="-38100"/>
              <a:ext cx="406400" cy="749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2659"/>
                </a:lnSpc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28700" y="551497"/>
            <a:ext cx="3489971" cy="91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程式運行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3859535" y="2105995"/>
            <a:ext cx="8229600" cy="8061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爬蟲</a:t>
            </a:r>
            <a:r>
              <a:rPr lang="zh-TW" alt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讀檔 </a:t>
            </a:r>
            <a:r>
              <a:rPr 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-</a:t>
            </a:r>
            <a:r>
              <a:rPr lang="zh-TW" alt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 </a:t>
            </a: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道安資訊查詢網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859535" y="4288394"/>
            <a:ext cx="12142465" cy="8309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篩選資料</a:t>
            </a:r>
            <a:r>
              <a:rPr 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 - </a:t>
            </a:r>
            <a:r>
              <a:rPr lang="zh-TW" alt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台中</a:t>
            </a: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西屯區大學</a:t>
            </a:r>
            <a:r>
              <a:rPr lang="zh-TW" alt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周遭</a:t>
            </a: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交通事故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3859535" y="6455454"/>
            <a:ext cx="12142465" cy="8213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66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圖表顯示</a:t>
            </a:r>
            <a:r>
              <a:rPr lang="zh-TW" alt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 </a:t>
            </a:r>
            <a:r>
              <a:rPr 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-</a:t>
            </a:r>
            <a:r>
              <a:rPr lang="zh-TW" alt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 總死傷數、年齡層、事故原因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3859535" y="8584323"/>
            <a:ext cx="2943562" cy="8061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結果分析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4968152" y="7579463"/>
            <a:ext cx="727201" cy="727201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203200" y="-38100"/>
              <a:ext cx="406400" cy="749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4967715" y="5455879"/>
            <a:ext cx="727201" cy="727201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203200" y="-38100"/>
              <a:ext cx="406400" cy="749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2659"/>
                </a:lnSpc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028700" y="1749160"/>
            <a:ext cx="1856645" cy="68071"/>
            <a:chOff x="0" y="0"/>
            <a:chExt cx="488993" cy="17928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29655" y="10041129"/>
            <a:ext cx="2758345" cy="245871"/>
            <a:chOff x="0" y="0"/>
            <a:chExt cx="726478" cy="64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19175" y="1749160"/>
            <a:ext cx="1856645" cy="68071"/>
            <a:chOff x="0" y="0"/>
            <a:chExt cx="488993" cy="1792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29655" y="0"/>
            <a:ext cx="2758345" cy="245871"/>
            <a:chOff x="0" y="0"/>
            <a:chExt cx="726478" cy="647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733334" y="2052232"/>
            <a:ext cx="12660962" cy="7123399"/>
          </a:xfrm>
          <a:custGeom>
            <a:avLst/>
            <a:gdLst/>
            <a:ahLst/>
            <a:cxnLst/>
            <a:rect l="l" t="t" r="r" b="b"/>
            <a:pathLst>
              <a:path w="12660962" h="7123399">
                <a:moveTo>
                  <a:pt x="0" y="0"/>
                </a:moveTo>
                <a:lnTo>
                  <a:pt x="12660963" y="0"/>
                </a:lnTo>
                <a:lnTo>
                  <a:pt x="12660963" y="7123399"/>
                </a:lnTo>
                <a:lnTo>
                  <a:pt x="0" y="71233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2" name="Freeform 12"/>
          <p:cNvSpPr/>
          <p:nvPr/>
        </p:nvSpPr>
        <p:spPr>
          <a:xfrm>
            <a:off x="11927017" y="4885050"/>
            <a:ext cx="2061107" cy="1457765"/>
          </a:xfrm>
          <a:custGeom>
            <a:avLst/>
            <a:gdLst/>
            <a:ahLst/>
            <a:cxnLst/>
            <a:rect l="l" t="t" r="r" b="b"/>
            <a:pathLst>
              <a:path w="2061107" h="1457765">
                <a:moveTo>
                  <a:pt x="0" y="0"/>
                </a:moveTo>
                <a:lnTo>
                  <a:pt x="2061108" y="0"/>
                </a:lnTo>
                <a:lnTo>
                  <a:pt x="2061108" y="1457765"/>
                </a:lnTo>
                <a:lnTo>
                  <a:pt x="0" y="14577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3"/>
          <p:cNvSpPr txBox="1"/>
          <p:nvPr/>
        </p:nvSpPr>
        <p:spPr>
          <a:xfrm>
            <a:off x="1028700" y="9518532"/>
            <a:ext cx="5414129" cy="45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u="sng">
                <a:solidFill>
                  <a:srgbClr val="101010"/>
                </a:solidFill>
                <a:latin typeface="Arimo"/>
                <a:hlinkClick r:id="rId5" tooltip="https://roadsafety.tw/SchoolHotSpots"/>
              </a:rPr>
              <a:t>https://roadsafety.tw/SchoolHotSpots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988124" y="3304388"/>
            <a:ext cx="3867059" cy="46190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zh-TW" altLang="en-US" sz="4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篩選三校</a:t>
            </a:r>
            <a:endParaRPr lang="en-US" altLang="zh-TW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  <a:p>
            <a:pPr algn="ctr">
              <a:lnSpc>
                <a:spcPts val="7279"/>
              </a:lnSpc>
            </a:pP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  <a:p>
            <a:pPr algn="ctr">
              <a:lnSpc>
                <a:spcPts val="7279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逢甲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  <a:p>
            <a:pPr algn="ctr">
              <a:lnSpc>
                <a:spcPts val="7279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東海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  <a:p>
            <a:pPr algn="ctr">
              <a:lnSpc>
                <a:spcPts val="7279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僑光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28700" y="551497"/>
            <a:ext cx="3489971" cy="9149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程式運行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29655" y="10041129"/>
            <a:ext cx="2758345" cy="245871"/>
            <a:chOff x="0" y="0"/>
            <a:chExt cx="726478" cy="64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749160"/>
            <a:ext cx="1856645" cy="68071"/>
            <a:chOff x="0" y="0"/>
            <a:chExt cx="488993" cy="1792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29655" y="0"/>
            <a:ext cx="2758345" cy="245871"/>
            <a:chOff x="0" y="0"/>
            <a:chExt cx="726478" cy="647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4018747" y="2619655"/>
            <a:ext cx="10250506" cy="6117531"/>
          </a:xfrm>
          <a:custGeom>
            <a:avLst/>
            <a:gdLst/>
            <a:ahLst/>
            <a:cxnLst/>
            <a:rect l="l" t="t" r="r" b="b"/>
            <a:pathLst>
              <a:path w="10250506" h="6117531">
                <a:moveTo>
                  <a:pt x="0" y="0"/>
                </a:moveTo>
                <a:lnTo>
                  <a:pt x="10250506" y="0"/>
                </a:lnTo>
                <a:lnTo>
                  <a:pt x="10250506" y="6117531"/>
                </a:lnTo>
                <a:lnTo>
                  <a:pt x="0" y="61175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1028700" y="551497"/>
            <a:ext cx="3489971" cy="91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程式運行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25497" y="2225319"/>
            <a:ext cx="3489971" cy="67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匯入模組</a:t>
            </a:r>
            <a:endParaRPr lang="en-US" sz="41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29655" y="10041129"/>
            <a:ext cx="2758345" cy="245871"/>
            <a:chOff x="0" y="0"/>
            <a:chExt cx="726478" cy="64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749160"/>
            <a:ext cx="1856645" cy="68071"/>
            <a:chOff x="0" y="0"/>
            <a:chExt cx="488993" cy="1792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29655" y="0"/>
            <a:ext cx="2758345" cy="245871"/>
            <a:chOff x="0" y="0"/>
            <a:chExt cx="726478" cy="647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225497" y="3577654"/>
            <a:ext cx="15837005" cy="4703053"/>
          </a:xfrm>
          <a:custGeom>
            <a:avLst/>
            <a:gdLst/>
            <a:ahLst/>
            <a:cxnLst/>
            <a:rect l="l" t="t" r="r" b="b"/>
            <a:pathLst>
              <a:path w="15837005" h="4703053">
                <a:moveTo>
                  <a:pt x="0" y="0"/>
                </a:moveTo>
                <a:lnTo>
                  <a:pt x="15837006" y="0"/>
                </a:lnTo>
                <a:lnTo>
                  <a:pt x="15837006" y="4703053"/>
                </a:lnTo>
                <a:lnTo>
                  <a:pt x="0" y="47030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53" t="-55387" r="-3751" b="-16039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1028700" y="551497"/>
            <a:ext cx="3489971" cy="91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程式運行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25497" y="2225319"/>
            <a:ext cx="3489971" cy="67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檔案讀取</a:t>
            </a:r>
            <a:endParaRPr lang="en-US" sz="41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29655" y="10041129"/>
            <a:ext cx="2758345" cy="245871"/>
            <a:chOff x="0" y="0"/>
            <a:chExt cx="726478" cy="64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749160"/>
            <a:ext cx="1856645" cy="68071"/>
            <a:chOff x="0" y="0"/>
            <a:chExt cx="488993" cy="1792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529655" y="0"/>
            <a:ext cx="2758345" cy="245871"/>
            <a:chOff x="0" y="0"/>
            <a:chExt cx="726478" cy="647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010511" y="2847203"/>
            <a:ext cx="15862770" cy="1803009"/>
          </a:xfrm>
          <a:custGeom>
            <a:avLst/>
            <a:gdLst/>
            <a:ahLst/>
            <a:cxnLst/>
            <a:rect l="l" t="t" r="r" b="b"/>
            <a:pathLst>
              <a:path w="15862770" h="1803009">
                <a:moveTo>
                  <a:pt x="0" y="0"/>
                </a:moveTo>
                <a:lnTo>
                  <a:pt x="15862771" y="0"/>
                </a:lnTo>
                <a:lnTo>
                  <a:pt x="15862771" y="1803009"/>
                </a:lnTo>
                <a:lnTo>
                  <a:pt x="0" y="18030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86" t="-431749" r="-4142" b="-291962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1028700" y="551497"/>
            <a:ext cx="3489971" cy="91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程式運行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028700" y="1979156"/>
            <a:ext cx="3489971" cy="67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儲存EXCEL</a:t>
            </a:r>
            <a:endParaRPr lang="en-US" sz="41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1037664" y="5823982"/>
            <a:ext cx="15923783" cy="4049928"/>
          </a:xfrm>
          <a:custGeom>
            <a:avLst/>
            <a:gdLst/>
            <a:ahLst/>
            <a:cxnLst/>
            <a:rect l="l" t="t" r="r" b="b"/>
            <a:pathLst>
              <a:path w="15923783" h="4049928">
                <a:moveTo>
                  <a:pt x="0" y="0"/>
                </a:moveTo>
                <a:lnTo>
                  <a:pt x="15923782" y="0"/>
                </a:lnTo>
                <a:lnTo>
                  <a:pt x="15923782" y="4049928"/>
                </a:lnTo>
                <a:lnTo>
                  <a:pt x="0" y="40499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92" t="-246899" r="-3723" b="-19813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1010511" y="4812137"/>
            <a:ext cx="3489971" cy="67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圖表繪製</a:t>
            </a:r>
            <a:endParaRPr lang="en-US" sz="41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00955" y="9012429"/>
            <a:ext cx="2758345" cy="245871"/>
            <a:chOff x="0" y="0"/>
            <a:chExt cx="726478" cy="647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712930"/>
            <a:ext cx="1856645" cy="68071"/>
            <a:chOff x="0" y="0"/>
            <a:chExt cx="488993" cy="1792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8993" cy="17928"/>
            </a:xfrm>
            <a:custGeom>
              <a:avLst/>
              <a:gdLst/>
              <a:ahLst/>
              <a:cxnLst/>
              <a:rect l="l" t="t" r="r" b="b"/>
              <a:pathLst>
                <a:path w="488993" h="17928">
                  <a:moveTo>
                    <a:pt x="0" y="0"/>
                  </a:moveTo>
                  <a:lnTo>
                    <a:pt x="488993" y="0"/>
                  </a:lnTo>
                  <a:lnTo>
                    <a:pt x="488993" y="17928"/>
                  </a:lnTo>
                  <a:lnTo>
                    <a:pt x="0" y="17928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88993" cy="56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500955" y="2413635"/>
            <a:ext cx="2758345" cy="245871"/>
            <a:chOff x="0" y="0"/>
            <a:chExt cx="726478" cy="647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26478" cy="64756"/>
            </a:xfrm>
            <a:custGeom>
              <a:avLst/>
              <a:gdLst/>
              <a:ahLst/>
              <a:cxnLst/>
              <a:rect l="l" t="t" r="r" b="b"/>
              <a:pathLst>
                <a:path w="726478" h="64756">
                  <a:moveTo>
                    <a:pt x="0" y="0"/>
                  </a:moveTo>
                  <a:lnTo>
                    <a:pt x="726478" y="0"/>
                  </a:lnTo>
                  <a:lnTo>
                    <a:pt x="726478" y="64756"/>
                  </a:lnTo>
                  <a:lnTo>
                    <a:pt x="0" y="64756"/>
                  </a:lnTo>
                  <a:close/>
                </a:path>
              </a:pathLst>
            </a:custGeom>
            <a:solidFill>
              <a:srgbClr val="F9B314"/>
            </a:solidFill>
          </p:spPr>
          <p:txBody>
            <a:bodyPr/>
            <a:lstStyle/>
            <a:p>
              <a:endPara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726478" cy="1028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b="1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1043980" y="3158755"/>
            <a:ext cx="8321234" cy="6099545"/>
          </a:xfrm>
          <a:custGeom>
            <a:avLst/>
            <a:gdLst/>
            <a:ahLst/>
            <a:cxnLst/>
            <a:rect l="l" t="t" r="r" b="b"/>
            <a:pathLst>
              <a:path w="8321234" h="6099545">
                <a:moveTo>
                  <a:pt x="0" y="0"/>
                </a:moveTo>
                <a:lnTo>
                  <a:pt x="8321234" y="0"/>
                </a:lnTo>
                <a:lnTo>
                  <a:pt x="8321234" y="6099545"/>
                </a:lnTo>
                <a:lnTo>
                  <a:pt x="0" y="60995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62" t="-12926" r="-4042" b="-11508"/>
            </a:stretch>
          </a:blipFill>
        </p:spPr>
        <p:txBody>
          <a:bodyPr/>
          <a:lstStyle/>
          <a:p>
            <a:endParaRPr lang="zh-TW" altLang="en-US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518671" y="2113644"/>
            <a:ext cx="1219326" cy="6715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年齡</a:t>
            </a:r>
            <a:endParaRPr lang="en-US" sz="4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522470" y="4147191"/>
            <a:ext cx="7927330" cy="5120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dirty="0" err="1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大學生人口</a:t>
            </a:r>
            <a:r>
              <a:rPr lang="en-US" sz="3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 &gt; </a:t>
            </a:r>
            <a:r>
              <a:rPr lang="en-US" sz="3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壯年人口</a:t>
            </a:r>
            <a:r>
              <a:rPr lang="en-US" sz="3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 &gt; </a:t>
            </a:r>
            <a:r>
              <a:rPr lang="en-US" sz="3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中年人口</a:t>
            </a:r>
            <a:r>
              <a:rPr lang="en-US" sz="3200" b="1" dirty="0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 &gt; </a:t>
            </a:r>
            <a:r>
              <a:rPr lang="en-US" sz="3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其他</a:t>
            </a:r>
            <a:endParaRPr lang="en-US" sz="3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457185" y="5269535"/>
            <a:ext cx="5867400" cy="1171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跟交通部統計的「校區附近常是學生發生車禍的地點」結論一致</a:t>
            </a:r>
            <a:endParaRPr lang="en-US" sz="3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732020" y="7101017"/>
            <a:ext cx="7317730" cy="5270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需要加強該校區地段的交通安全</a:t>
            </a:r>
            <a:endParaRPr lang="en-US" sz="3200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2DD9490A-481E-E9AC-CEE1-34733B6B9470}"/>
              </a:ext>
            </a:extLst>
          </p:cNvPr>
          <p:cNvSpPr txBox="1"/>
          <p:nvPr/>
        </p:nvSpPr>
        <p:spPr>
          <a:xfrm>
            <a:off x="1028700" y="551497"/>
            <a:ext cx="3489971" cy="914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39"/>
              </a:lnSpc>
            </a:pPr>
            <a:r>
              <a:rPr lang="en-US" sz="5599" b="1" dirty="0" err="1">
                <a:solidFill>
                  <a:srgbClr val="101010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結果分析</a:t>
            </a:r>
            <a:endParaRPr lang="en-US" sz="5599" b="1" dirty="0">
              <a:solidFill>
                <a:srgbClr val="101010"/>
              </a:solidFill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165</Words>
  <Application>Microsoft Macintosh PowerPoint</Application>
  <PresentationFormat>自訂</PresentationFormat>
  <Paragraphs>55</Paragraphs>
  <Slides>14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1" baseType="lpstr">
      <vt:lpstr>Arial</vt:lpstr>
      <vt:lpstr>微軟正黑體</vt:lpstr>
      <vt:lpstr>Times New Roman</vt:lpstr>
      <vt:lpstr>Arimo</vt:lpstr>
      <vt:lpstr>Calibri</vt:lpstr>
      <vt:lpstr>BiauKai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</dc:title>
  <cp:lastModifiedBy>盧貫韋</cp:lastModifiedBy>
  <cp:revision>6</cp:revision>
  <dcterms:created xsi:type="dcterms:W3CDTF">2006-08-16T00:00:00Z</dcterms:created>
  <dcterms:modified xsi:type="dcterms:W3CDTF">2023-12-25T13:48:46Z</dcterms:modified>
  <dc:identifier>DAF3ZTKb3FQ</dc:identifier>
</cp:coreProperties>
</file>

<file path=docProps/thumbnail.jpeg>
</file>